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Alegreya Italics" panose="020B0604020202020204" charset="0"/>
      <p:regular r:id="rId15"/>
    </p:embeddedFont>
    <p:embeddedFont>
      <p:font typeface="Inter Bold" panose="020B0604020202020204" charset="0"/>
      <p:regular r:id="rId16"/>
    </p:embeddedFont>
    <p:embeddedFont>
      <p:font typeface="Montserrat Bold" panose="00000800000000000000" pitchFamily="2" charset="0"/>
      <p:regular r:id="rId17"/>
      <p:bold r:id="rId18"/>
    </p:embeddedFont>
    <p:embeddedFont>
      <p:font typeface="Open Sans" pitchFamily="2" charset="0"/>
      <p:regular r:id="rId19"/>
      <p:bold r:id="rId20"/>
      <p:italic r:id="rId21"/>
      <p:boldItalic r:id="rId22"/>
    </p:embeddedFont>
    <p:embeddedFont>
      <p:font typeface="Times New Roman MT" panose="020B0604020202020204" charset="0"/>
      <p:regular r:id="rId23"/>
    </p:embeddedFont>
    <p:embeddedFont>
      <p:font typeface="Times New Roman MT Bold" panose="020B0604020202020204" charset="0"/>
      <p:regular r:id="rId24"/>
    </p:embeddedFont>
    <p:embeddedFont>
      <p:font typeface="Times New Roman MT Italics" panose="020B0604020202020204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2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4" Type="http://schemas.openxmlformats.org/officeDocument/2006/relationships/image" Target="../media/image11.png"/><Relationship Id="rId9" Type="http://schemas.openxmlformats.org/officeDocument/2006/relationships/image" Target="../media/image19.png"/><Relationship Id="rId1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777" b="-15777"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1665665" y="5781677"/>
            <a:ext cx="7789926" cy="0"/>
          </a:xfrm>
          <a:prstGeom prst="line">
            <a:avLst/>
          </a:prstGeom>
          <a:ln w="9525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17259300" y="0"/>
            <a:ext cx="1028700" cy="1028700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77777F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3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54145" y="35095"/>
            <a:ext cx="1911010" cy="1911010"/>
          </a:xfrm>
          <a:custGeom>
            <a:avLst/>
            <a:gdLst/>
            <a:ahLst/>
            <a:cxnLst/>
            <a:rect l="l" t="t" r="r" b="b"/>
            <a:pathLst>
              <a:path w="1911010" h="1911010">
                <a:moveTo>
                  <a:pt x="0" y="0"/>
                </a:moveTo>
                <a:lnTo>
                  <a:pt x="1911010" y="0"/>
                </a:lnTo>
                <a:lnTo>
                  <a:pt x="1911010" y="1911010"/>
                </a:lnTo>
                <a:lnTo>
                  <a:pt x="0" y="19110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665665" y="3044525"/>
            <a:ext cx="15593635" cy="2271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434"/>
              </a:lnSpc>
              <a:spcBef>
                <a:spcPct val="0"/>
              </a:spcBef>
            </a:pPr>
            <a:r>
              <a:rPr lang="en-US" sz="13167" b="1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GAIA BROOKSIDE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65665" y="6549040"/>
            <a:ext cx="10683571" cy="86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14"/>
              </a:lnSpc>
            </a:pPr>
            <a:r>
              <a:rPr lang="en-US" sz="2510" b="1" spc="873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THE LIVING SPIRIT OF NATURE</a:t>
            </a:r>
          </a:p>
          <a:p>
            <a:pPr algn="l">
              <a:lnSpc>
                <a:spcPts val="3514"/>
              </a:lnSpc>
              <a:spcBef>
                <a:spcPct val="0"/>
              </a:spcBef>
            </a:pPr>
            <a:endParaRPr lang="en-US" sz="2510" b="1" spc="873">
              <a:solidFill>
                <a:srgbClr val="FFFFFF"/>
              </a:solidFill>
              <a:latin typeface="Inter Bold"/>
              <a:ea typeface="Inter Bold"/>
              <a:cs typeface="Inter Bold"/>
              <a:sym typeface="Inter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156970" y="0"/>
            <a:ext cx="7131030" cy="4730961"/>
            <a:chOff x="0" y="0"/>
            <a:chExt cx="9508040" cy="630794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23822"/>
            <a:stretch>
              <a:fillRect/>
            </a:stretch>
          </p:blipFill>
          <p:spPr>
            <a:xfrm>
              <a:off x="0" y="0"/>
              <a:ext cx="9508040" cy="6307948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17259300" y="0"/>
            <a:ext cx="1028700" cy="1028700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3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1156970" y="8372418"/>
            <a:ext cx="7131030" cy="1789215"/>
            <a:chOff x="0" y="0"/>
            <a:chExt cx="1692367" cy="42462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692367" cy="424624"/>
            </a:xfrm>
            <a:custGeom>
              <a:avLst/>
              <a:gdLst/>
              <a:ahLst/>
              <a:cxnLst/>
              <a:rect l="l" t="t" r="r" b="b"/>
              <a:pathLst>
                <a:path w="1692367" h="424624">
                  <a:moveTo>
                    <a:pt x="0" y="0"/>
                  </a:moveTo>
                  <a:lnTo>
                    <a:pt x="1692367" y="0"/>
                  </a:lnTo>
                  <a:lnTo>
                    <a:pt x="1692367" y="424624"/>
                  </a:lnTo>
                  <a:lnTo>
                    <a:pt x="0" y="424624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66675"/>
              <a:ext cx="1692367" cy="4912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3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493700" y="514350"/>
            <a:ext cx="1070000" cy="1070000"/>
          </a:xfrm>
          <a:custGeom>
            <a:avLst/>
            <a:gdLst/>
            <a:ahLst/>
            <a:cxnLst/>
            <a:rect l="l" t="t" r="r" b="b"/>
            <a:pathLst>
              <a:path w="1070000" h="1070000">
                <a:moveTo>
                  <a:pt x="0" y="0"/>
                </a:moveTo>
                <a:lnTo>
                  <a:pt x="1070000" y="0"/>
                </a:lnTo>
                <a:lnTo>
                  <a:pt x="1070000" y="1070000"/>
                </a:lnTo>
                <a:lnTo>
                  <a:pt x="0" y="1070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826991" y="1451000"/>
            <a:ext cx="9789135" cy="9257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23"/>
              </a:lnSpc>
            </a:pPr>
            <a:r>
              <a:rPr lang="en-US" sz="5261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WHAT IS GAIA BROOKSIDE?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26991" y="2351075"/>
            <a:ext cx="10116322" cy="75684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26"/>
              </a:lnSpc>
            </a:pPr>
            <a:r>
              <a:rPr lang="en-US" sz="3308">
                <a:solidFill>
                  <a:srgbClr val="0000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Gaia Brookside is a premium residential development nestled in the heart of Westlands. It offers spacious 3, 4, and 5-bedroom all en-suite residences, each complemented with a Domestic Staff Quarters (DSQ). The development is designed to deliver elegance, comfort, and world-class urban living through exceptional design and top-tier amenities. </a:t>
            </a:r>
          </a:p>
          <a:p>
            <a:pPr algn="l">
              <a:lnSpc>
                <a:spcPts val="5426"/>
              </a:lnSpc>
            </a:pPr>
            <a:endParaRPr lang="en-US" sz="3308">
              <a:solidFill>
                <a:srgbClr val="0000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5426"/>
              </a:lnSpc>
            </a:pPr>
            <a:r>
              <a:rPr lang="en-US" sz="3308" u="sng">
                <a:solidFill>
                  <a:srgbClr val="0000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Origin of the Name “Gaia”:</a:t>
            </a:r>
          </a:p>
          <a:p>
            <a:pPr algn="l">
              <a:lnSpc>
                <a:spcPts val="5426"/>
              </a:lnSpc>
            </a:pPr>
            <a:r>
              <a:rPr lang="en-US" sz="3308">
                <a:solidFill>
                  <a:srgbClr val="0000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Inspired by Gaia, the Greek goddess of Earth, symbolizing harmony, elegance, and sustainable living.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523114" y="8441981"/>
            <a:ext cx="4852762" cy="14881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50"/>
              </a:lnSpc>
            </a:pPr>
            <a:r>
              <a:rPr lang="en-US" sz="4035" i="1">
                <a:solidFill>
                  <a:srgbClr val="FFFFFF"/>
                </a:solidFill>
                <a:latin typeface="Times New Roman MT Italics"/>
                <a:ea typeface="Times New Roman MT Italics"/>
                <a:cs typeface="Times New Roman MT Italics"/>
                <a:sym typeface="Times New Roman MT Italics"/>
              </a:rPr>
              <a:t>The Living Spirit</a:t>
            </a:r>
          </a:p>
          <a:p>
            <a:pPr algn="ctr">
              <a:lnSpc>
                <a:spcPts val="5650"/>
              </a:lnSpc>
              <a:spcBef>
                <a:spcPct val="0"/>
              </a:spcBef>
            </a:pPr>
            <a:r>
              <a:rPr lang="en-US" sz="4035" i="1">
                <a:solidFill>
                  <a:srgbClr val="FFFFFF"/>
                </a:solidFill>
                <a:latin typeface="Times New Roman MT Italics"/>
                <a:ea typeface="Times New Roman MT Italics"/>
                <a:cs typeface="Times New Roman MT Italics"/>
                <a:sym typeface="Times New Roman MT Italics"/>
              </a:rPr>
              <a:t>of Nature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11156970" y="4730961"/>
            <a:ext cx="7131030" cy="3641457"/>
            <a:chOff x="0" y="0"/>
            <a:chExt cx="9508040" cy="4855276"/>
          </a:xfrm>
        </p:grpSpPr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4"/>
            <a:srcRect t="32706" b="16228"/>
            <a:stretch>
              <a:fillRect/>
            </a:stretch>
          </p:blipFill>
          <p:spPr>
            <a:xfrm>
              <a:off x="0" y="0"/>
              <a:ext cx="9508040" cy="485527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259300" y="0"/>
            <a:ext cx="1028700" cy="102870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201E1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4572000" y="5649571"/>
            <a:ext cx="4572000" cy="4637429"/>
            <a:chOff x="0" y="0"/>
            <a:chExt cx="6096000" cy="6183239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2"/>
            <a:srcRect l="22305" r="22305"/>
            <a:stretch>
              <a:fillRect/>
            </a:stretch>
          </p:blipFill>
          <p:spPr>
            <a:xfrm>
              <a:off x="0" y="0"/>
              <a:ext cx="6096000" cy="6183239"/>
            </a:xfrm>
            <a:prstGeom prst="rect">
              <a:avLst/>
            </a:prstGeom>
          </p:spPr>
        </p:pic>
      </p:grpSp>
      <p:grpSp>
        <p:nvGrpSpPr>
          <p:cNvPr id="7" name="Group 7"/>
          <p:cNvGrpSpPr/>
          <p:nvPr/>
        </p:nvGrpSpPr>
        <p:grpSpPr>
          <a:xfrm>
            <a:off x="9144000" y="5649571"/>
            <a:ext cx="9144000" cy="4637429"/>
            <a:chOff x="0" y="0"/>
            <a:chExt cx="12192000" cy="6183239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3"/>
            <a:srcRect t="16148" b="16148"/>
            <a:stretch>
              <a:fillRect/>
            </a:stretch>
          </p:blipFill>
          <p:spPr>
            <a:xfrm>
              <a:off x="0" y="0"/>
              <a:ext cx="12192000" cy="6183239"/>
            </a:xfrm>
            <a:prstGeom prst="rect">
              <a:avLst/>
            </a:prstGeom>
          </p:spPr>
        </p:pic>
      </p:grpSp>
      <p:sp>
        <p:nvSpPr>
          <p:cNvPr id="9" name="TextBox 9"/>
          <p:cNvSpPr txBox="1"/>
          <p:nvPr/>
        </p:nvSpPr>
        <p:spPr>
          <a:xfrm>
            <a:off x="3460416" y="1469403"/>
            <a:ext cx="11367168" cy="962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20"/>
              </a:lnSpc>
            </a:pPr>
            <a:r>
              <a:rPr lang="en-US" sz="5500">
                <a:solidFill>
                  <a:srgbClr val="0000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WHY GAIA BROOKSIDE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537594" y="2816227"/>
            <a:ext cx="4450562" cy="538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201E1E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Prime Westlands location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600334" y="2606831"/>
            <a:ext cx="937261" cy="890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1"/>
              </a:lnSpc>
              <a:spcBef>
                <a:spcPct val="0"/>
              </a:spcBef>
            </a:pPr>
            <a:r>
              <a:rPr lang="en-US" sz="4687">
                <a:solidFill>
                  <a:srgbClr val="201E1E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01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537594" y="4008932"/>
            <a:ext cx="4419845" cy="538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201E1E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Spacious, modern layouts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00334" y="3942257"/>
            <a:ext cx="937261" cy="890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1"/>
              </a:lnSpc>
              <a:spcBef>
                <a:spcPct val="0"/>
              </a:spcBef>
            </a:pPr>
            <a:r>
              <a:rPr lang="en-US" sz="4687">
                <a:solidFill>
                  <a:srgbClr val="201E1E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02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009033" y="2937206"/>
            <a:ext cx="3103482" cy="538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201E1E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High-end finishes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071772" y="2727810"/>
            <a:ext cx="937261" cy="890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1"/>
              </a:lnSpc>
              <a:spcBef>
                <a:spcPct val="0"/>
              </a:spcBef>
            </a:pPr>
            <a:r>
              <a:rPr lang="en-US" sz="4687">
                <a:solidFill>
                  <a:srgbClr val="201E1E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03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094603" y="4023766"/>
            <a:ext cx="6164697" cy="538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201E1E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Excellent investment and lifestyle value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071772" y="3856303"/>
            <a:ext cx="937261" cy="890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61"/>
              </a:lnSpc>
              <a:spcBef>
                <a:spcPct val="0"/>
              </a:spcBef>
            </a:pPr>
            <a:r>
              <a:rPr lang="en-US" sz="4687">
                <a:solidFill>
                  <a:srgbClr val="201E1E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04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0" y="5649571"/>
            <a:ext cx="4572000" cy="4637429"/>
            <a:chOff x="0" y="0"/>
            <a:chExt cx="6096000" cy="6183239"/>
          </a:xfrm>
        </p:grpSpPr>
        <p:pic>
          <p:nvPicPr>
            <p:cNvPr id="19" name="Picture 19"/>
            <p:cNvPicPr>
              <a:picLocks noChangeAspect="1"/>
            </p:cNvPicPr>
            <p:nvPr/>
          </p:nvPicPr>
          <p:blipFill>
            <a:blip r:embed="rId4"/>
            <a:srcRect t="9519" b="9519"/>
            <a:stretch>
              <a:fillRect/>
            </a:stretch>
          </p:blipFill>
          <p:spPr>
            <a:xfrm>
              <a:off x="0" y="0"/>
              <a:ext cx="6096000" cy="618323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28141" y="415091"/>
            <a:ext cx="10756765" cy="3657300"/>
          </a:xfrm>
          <a:custGeom>
            <a:avLst/>
            <a:gdLst/>
            <a:ahLst/>
            <a:cxnLst/>
            <a:rect l="l" t="t" r="r" b="b"/>
            <a:pathLst>
              <a:path w="10756765" h="3657300">
                <a:moveTo>
                  <a:pt x="0" y="0"/>
                </a:moveTo>
                <a:lnTo>
                  <a:pt x="10756765" y="0"/>
                </a:lnTo>
                <a:lnTo>
                  <a:pt x="10756765" y="3657300"/>
                </a:lnTo>
                <a:lnTo>
                  <a:pt x="0" y="36573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728141" y="5920679"/>
            <a:ext cx="10726707" cy="3951230"/>
          </a:xfrm>
          <a:custGeom>
            <a:avLst/>
            <a:gdLst/>
            <a:ahLst/>
            <a:cxnLst/>
            <a:rect l="l" t="t" r="r" b="b"/>
            <a:pathLst>
              <a:path w="10726707" h="3951230">
                <a:moveTo>
                  <a:pt x="0" y="0"/>
                </a:moveTo>
                <a:lnTo>
                  <a:pt x="10726706" y="0"/>
                </a:lnTo>
                <a:lnTo>
                  <a:pt x="10726706" y="3951230"/>
                </a:lnTo>
                <a:lnTo>
                  <a:pt x="0" y="39512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>
            <a:off x="10537694" y="2339113"/>
            <a:ext cx="9891838" cy="5608774"/>
          </a:xfrm>
          <a:custGeom>
            <a:avLst/>
            <a:gdLst/>
            <a:ahLst/>
            <a:cxnLst/>
            <a:rect l="l" t="t" r="r" b="b"/>
            <a:pathLst>
              <a:path w="9891838" h="5608774">
                <a:moveTo>
                  <a:pt x="0" y="0"/>
                </a:moveTo>
                <a:lnTo>
                  <a:pt x="9891838" y="0"/>
                </a:lnTo>
                <a:lnTo>
                  <a:pt x="9891838" y="5608774"/>
                </a:lnTo>
                <a:lnTo>
                  <a:pt x="0" y="56087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129019" y="130906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BLOCK A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495888" y="4844727"/>
            <a:ext cx="9496013" cy="7975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97"/>
              </a:lnSpc>
            </a:pPr>
            <a:r>
              <a:rPr lang="en-US" sz="4594">
                <a:solidFill>
                  <a:srgbClr val="0000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BLOCKS ORIENTATION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404123" y="131823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BLOCK B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452059" y="9786222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BLOCK 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727162" y="9787138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BLOCK D</a:t>
            </a:r>
          </a:p>
        </p:txBody>
      </p:sp>
      <p:sp>
        <p:nvSpPr>
          <p:cNvPr id="10" name="TextBox 10"/>
          <p:cNvSpPr txBox="1"/>
          <p:nvPr/>
        </p:nvSpPr>
        <p:spPr>
          <a:xfrm rot="5400000">
            <a:off x="11133280" y="5185150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BLOCK C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404123" y="4005716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B1                 B2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95888" y="4005716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A1                 A2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495888" y="6023298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E1                 E1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870964" y="5854004"/>
            <a:ext cx="2725381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D2                 D1</a:t>
            </a:r>
          </a:p>
        </p:txBody>
      </p:sp>
      <p:sp>
        <p:nvSpPr>
          <p:cNvPr id="15" name="TextBox 15"/>
          <p:cNvSpPr txBox="1"/>
          <p:nvPr/>
        </p:nvSpPr>
        <p:spPr>
          <a:xfrm rot="5400000">
            <a:off x="12031218" y="2210404"/>
            <a:ext cx="929504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C1</a:t>
            </a:r>
          </a:p>
        </p:txBody>
      </p:sp>
      <p:sp>
        <p:nvSpPr>
          <p:cNvPr id="16" name="TextBox 16"/>
          <p:cNvSpPr txBox="1"/>
          <p:nvPr/>
        </p:nvSpPr>
        <p:spPr>
          <a:xfrm rot="5400000">
            <a:off x="17514430" y="2210404"/>
            <a:ext cx="929504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C2</a:t>
            </a:r>
          </a:p>
        </p:txBody>
      </p:sp>
      <p:sp>
        <p:nvSpPr>
          <p:cNvPr id="17" name="TextBox 17"/>
          <p:cNvSpPr txBox="1"/>
          <p:nvPr/>
        </p:nvSpPr>
        <p:spPr>
          <a:xfrm rot="5400000">
            <a:off x="17514430" y="7794614"/>
            <a:ext cx="929504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C3</a:t>
            </a:r>
          </a:p>
        </p:txBody>
      </p:sp>
      <p:sp>
        <p:nvSpPr>
          <p:cNvPr id="18" name="TextBox 18"/>
          <p:cNvSpPr txBox="1"/>
          <p:nvPr/>
        </p:nvSpPr>
        <p:spPr>
          <a:xfrm rot="5400000">
            <a:off x="12031218" y="7794614"/>
            <a:ext cx="929504" cy="49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6"/>
              </a:lnSpc>
            </a:pPr>
            <a:r>
              <a:rPr lang="en-US" sz="2852" b="1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C4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4899641" cy="10287000"/>
            <a:chOff x="0" y="0"/>
            <a:chExt cx="6532854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52041" r="12279"/>
            <a:stretch>
              <a:fillRect/>
            </a:stretch>
          </p:blipFill>
          <p:spPr>
            <a:xfrm>
              <a:off x="0" y="0"/>
              <a:ext cx="6532854" cy="13716000"/>
            </a:xfrm>
            <a:prstGeom prst="rect">
              <a:avLst/>
            </a:prstGeom>
          </p:spPr>
        </p:pic>
      </p:grpSp>
      <p:sp>
        <p:nvSpPr>
          <p:cNvPr id="4" name="Freeform 4"/>
          <p:cNvSpPr/>
          <p:nvPr/>
        </p:nvSpPr>
        <p:spPr>
          <a:xfrm rot="-5400000">
            <a:off x="6450320" y="-1550680"/>
            <a:ext cx="10287000" cy="13388359"/>
          </a:xfrm>
          <a:custGeom>
            <a:avLst/>
            <a:gdLst/>
            <a:ahLst/>
            <a:cxnLst/>
            <a:rect l="l" t="t" r="r" b="b"/>
            <a:pathLst>
              <a:path w="10287000" h="13388359">
                <a:moveTo>
                  <a:pt x="0" y="0"/>
                </a:moveTo>
                <a:lnTo>
                  <a:pt x="10287000" y="0"/>
                </a:lnTo>
                <a:lnTo>
                  <a:pt x="10287000" y="13388360"/>
                </a:lnTo>
                <a:lnTo>
                  <a:pt x="0" y="133883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731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20908" y="148521"/>
            <a:ext cx="3657825" cy="6665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10"/>
              </a:lnSpc>
            </a:pPr>
            <a:r>
              <a:rPr lang="en-US" sz="3798" b="1" dirty="0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MAP BEARING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9978" t="-51876" r="-1732" b="-27705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9266251" y="0"/>
            <a:ext cx="9021749" cy="5096488"/>
            <a:chOff x="0" y="0"/>
            <a:chExt cx="12028998" cy="6795317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/>
            <a:srcRect t="13583" b="13583"/>
            <a:stretch>
              <a:fillRect/>
            </a:stretch>
          </p:blipFill>
          <p:spPr>
            <a:xfrm>
              <a:off x="0" y="0"/>
              <a:ext cx="5937260" cy="2162121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4"/>
            <a:srcRect t="25722" b="25722"/>
            <a:stretch>
              <a:fillRect/>
            </a:stretch>
          </p:blipFill>
          <p:spPr>
            <a:xfrm>
              <a:off x="6091738" y="0"/>
              <a:ext cx="5937260" cy="2162121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5"/>
            <a:srcRect t="13583" b="13583"/>
            <a:stretch>
              <a:fillRect/>
            </a:stretch>
          </p:blipFill>
          <p:spPr>
            <a:xfrm>
              <a:off x="0" y="2316598"/>
              <a:ext cx="5937260" cy="2162121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6"/>
            <a:srcRect t="63540" b="7326"/>
            <a:stretch>
              <a:fillRect/>
            </a:stretch>
          </p:blipFill>
          <p:spPr>
            <a:xfrm>
              <a:off x="6091738" y="2316598"/>
              <a:ext cx="5937260" cy="2162121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7"/>
            <a:srcRect t="33751" b="17693"/>
            <a:stretch>
              <a:fillRect/>
            </a:stretch>
          </p:blipFill>
          <p:spPr>
            <a:xfrm>
              <a:off x="0" y="4633196"/>
              <a:ext cx="5937260" cy="2162121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8"/>
            <a:srcRect t="17590" b="17590"/>
            <a:stretch>
              <a:fillRect/>
            </a:stretch>
          </p:blipFill>
          <p:spPr>
            <a:xfrm>
              <a:off x="6091738" y="4633196"/>
              <a:ext cx="5937260" cy="2162121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>
            <a:off x="17351561" y="0"/>
            <a:ext cx="936439" cy="767738"/>
            <a:chOff x="0" y="0"/>
            <a:chExt cx="1248585" cy="102365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48585" cy="759697"/>
            </a:xfrm>
            <a:custGeom>
              <a:avLst/>
              <a:gdLst/>
              <a:ahLst/>
              <a:cxnLst/>
              <a:rect l="l" t="t" r="r" b="b"/>
              <a:pathLst>
                <a:path w="1248585" h="759697">
                  <a:moveTo>
                    <a:pt x="0" y="0"/>
                  </a:moveTo>
                  <a:lnTo>
                    <a:pt x="1248585" y="0"/>
                  </a:lnTo>
                  <a:lnTo>
                    <a:pt x="1248585" y="759697"/>
                  </a:lnTo>
                  <a:lnTo>
                    <a:pt x="0" y="7596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t="-6555" b="-57797"/>
              </a:stretch>
            </a:blipFill>
          </p:spPr>
        </p:sp>
        <p:sp>
          <p:nvSpPr>
            <p:cNvPr id="12" name="TextBox 12"/>
            <p:cNvSpPr txBox="1"/>
            <p:nvPr/>
          </p:nvSpPr>
          <p:spPr>
            <a:xfrm>
              <a:off x="0" y="753333"/>
              <a:ext cx="1248585" cy="1176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60"/>
                </a:lnSpc>
              </a:pPr>
              <a:r>
                <a:rPr lang="en-US" sz="629" b="1">
                  <a:solidFill>
                    <a:srgbClr val="EBE0A8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Wonder Properties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901199"/>
              <a:ext cx="1248585" cy="1224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93"/>
                </a:lnSpc>
              </a:pPr>
              <a:r>
                <a:rPr lang="en-US" sz="660" i="1">
                  <a:solidFill>
                    <a:srgbClr val="EBE0A8"/>
                  </a:solidFill>
                  <a:latin typeface="Alegreya Italics"/>
                  <a:ea typeface="Alegreya Italics"/>
                  <a:cs typeface="Alegreya Italics"/>
                  <a:sym typeface="Alegreya Italics"/>
                </a:rPr>
                <a:t>Wonderful life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266251" y="5190512"/>
            <a:ext cx="9021749" cy="5096488"/>
            <a:chOff x="0" y="0"/>
            <a:chExt cx="12028998" cy="6795317"/>
          </a:xfrm>
        </p:grpSpPr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0"/>
            <a:srcRect t="25693" b="25693"/>
            <a:stretch>
              <a:fillRect/>
            </a:stretch>
          </p:blipFill>
          <p:spPr>
            <a:xfrm>
              <a:off x="0" y="0"/>
              <a:ext cx="5937260" cy="2162121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1"/>
            <a:srcRect t="13583" b="13583"/>
            <a:stretch>
              <a:fillRect/>
            </a:stretch>
          </p:blipFill>
          <p:spPr>
            <a:xfrm>
              <a:off x="6091738" y="0"/>
              <a:ext cx="5937260" cy="2162121"/>
            </a:xfrm>
            <a:prstGeom prst="rect">
              <a:avLst/>
            </a:prstGeom>
          </p:spPr>
        </p:pic>
        <p:pic>
          <p:nvPicPr>
            <p:cNvPr id="17" name="Picture 17"/>
            <p:cNvPicPr>
              <a:picLocks noChangeAspect="1"/>
            </p:cNvPicPr>
            <p:nvPr/>
          </p:nvPicPr>
          <p:blipFill>
            <a:blip r:embed="rId12"/>
            <a:srcRect t="13583" b="13583"/>
            <a:stretch>
              <a:fillRect/>
            </a:stretch>
          </p:blipFill>
          <p:spPr>
            <a:xfrm>
              <a:off x="0" y="2316598"/>
              <a:ext cx="5937260" cy="2162121"/>
            </a:xfrm>
            <a:prstGeom prst="rect">
              <a:avLst/>
            </a:prstGeom>
          </p:spPr>
        </p:pic>
        <p:pic>
          <p:nvPicPr>
            <p:cNvPr id="18" name="Picture 18"/>
            <p:cNvPicPr>
              <a:picLocks noChangeAspect="1"/>
            </p:cNvPicPr>
            <p:nvPr/>
          </p:nvPicPr>
          <p:blipFill>
            <a:blip r:embed="rId13"/>
            <a:srcRect t="25693" b="25693"/>
            <a:stretch>
              <a:fillRect/>
            </a:stretch>
          </p:blipFill>
          <p:spPr>
            <a:xfrm>
              <a:off x="6091738" y="2316598"/>
              <a:ext cx="5937260" cy="2162121"/>
            </a:xfrm>
            <a:prstGeom prst="rect">
              <a:avLst/>
            </a:prstGeom>
          </p:spPr>
        </p:pic>
        <p:pic>
          <p:nvPicPr>
            <p:cNvPr id="19" name="Picture 19"/>
            <p:cNvPicPr>
              <a:picLocks noChangeAspect="1"/>
            </p:cNvPicPr>
            <p:nvPr/>
          </p:nvPicPr>
          <p:blipFill>
            <a:blip r:embed="rId14"/>
            <a:srcRect t="17590" b="17590"/>
            <a:stretch>
              <a:fillRect/>
            </a:stretch>
          </p:blipFill>
          <p:spPr>
            <a:xfrm>
              <a:off x="0" y="4633196"/>
              <a:ext cx="5937260" cy="2162121"/>
            </a:xfrm>
            <a:prstGeom prst="rect">
              <a:avLst/>
            </a:prstGeom>
          </p:spPr>
        </p:pic>
        <p:pic>
          <p:nvPicPr>
            <p:cNvPr id="20" name="Picture 20"/>
            <p:cNvPicPr>
              <a:picLocks noChangeAspect="1"/>
            </p:cNvPicPr>
            <p:nvPr/>
          </p:nvPicPr>
          <p:blipFill>
            <a:blip r:embed="rId15"/>
            <a:srcRect t="22638" b="22638"/>
            <a:stretch>
              <a:fillRect/>
            </a:stretch>
          </p:blipFill>
          <p:spPr>
            <a:xfrm>
              <a:off x="6091738" y="4633196"/>
              <a:ext cx="5937260" cy="2162121"/>
            </a:xfrm>
            <a:prstGeom prst="rect">
              <a:avLst/>
            </a:prstGeom>
          </p:spPr>
        </p:pic>
      </p:grpSp>
      <p:grpSp>
        <p:nvGrpSpPr>
          <p:cNvPr id="21" name="Group 21"/>
          <p:cNvGrpSpPr/>
          <p:nvPr/>
        </p:nvGrpSpPr>
        <p:grpSpPr>
          <a:xfrm>
            <a:off x="0" y="0"/>
            <a:ext cx="9266251" cy="10287000"/>
            <a:chOff x="0" y="0"/>
            <a:chExt cx="3320815" cy="368662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320816" cy="3686628"/>
            </a:xfrm>
            <a:custGeom>
              <a:avLst/>
              <a:gdLst/>
              <a:ahLst/>
              <a:cxnLst/>
              <a:rect l="l" t="t" r="r" b="b"/>
              <a:pathLst>
                <a:path w="3320816" h="3686628">
                  <a:moveTo>
                    <a:pt x="0" y="0"/>
                  </a:moveTo>
                  <a:lnTo>
                    <a:pt x="3320816" y="0"/>
                  </a:lnTo>
                  <a:lnTo>
                    <a:pt x="3320816" y="3686628"/>
                  </a:lnTo>
                  <a:lnTo>
                    <a:pt x="0" y="3686628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70000"/>
                  </a:srgbClr>
                </a:gs>
                <a:gs pos="100000">
                  <a:srgbClr val="C89116">
                    <a:alpha val="70000"/>
                  </a:srgbClr>
                </a:gs>
              </a:gsLst>
              <a:lin ang="0"/>
            </a:gradFill>
          </p:spPr>
        </p:sp>
        <p:sp>
          <p:nvSpPr>
            <p:cNvPr id="23" name="TextBox 23"/>
            <p:cNvSpPr txBox="1"/>
            <p:nvPr/>
          </p:nvSpPr>
          <p:spPr>
            <a:xfrm>
              <a:off x="0" y="-57150"/>
              <a:ext cx="3320815" cy="37437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887135" y="1240939"/>
            <a:ext cx="8115300" cy="83039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Arrival Concierge &amp; Lobby Area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An Elemental Garden /Courtyard 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Gaia Helipad 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Conference Room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Coffee Shop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Children's Play Area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Fitness Centre 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Yoga Studio 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Health Centre 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Serenity Spa 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Swimming Pool 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Rooftop Lounge &amp; Bar Area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Koroga &amp; BBQ Area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Rooftop Jogging Track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Rooftop Sports area (Tennis Court, Snook ball Area)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Pet Area</a:t>
            </a:r>
          </a:p>
          <a:p>
            <a:pPr algn="just">
              <a:lnSpc>
                <a:spcPts val="3831"/>
              </a:lnSpc>
            </a:pPr>
            <a:r>
              <a:rPr lang="en-US" sz="2737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- Rooftop Seating Area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887135" y="280623"/>
            <a:ext cx="3218872" cy="748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20"/>
              </a:lnSpc>
              <a:spcBef>
                <a:spcPct val="0"/>
              </a:spcBef>
            </a:pPr>
            <a:r>
              <a:rPr lang="en-US" sz="3943">
                <a:solidFill>
                  <a:srgbClr val="FFFFFF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AMENITIES: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1410959"/>
            <a:ext cx="18288000" cy="2574658"/>
            <a:chOff x="0" y="0"/>
            <a:chExt cx="4119452" cy="5799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19452" cy="579953"/>
            </a:xfrm>
            <a:custGeom>
              <a:avLst/>
              <a:gdLst/>
              <a:ahLst/>
              <a:cxnLst/>
              <a:rect l="l" t="t" r="r" b="b"/>
              <a:pathLst>
                <a:path w="4119452" h="579953">
                  <a:moveTo>
                    <a:pt x="0" y="0"/>
                  </a:moveTo>
                  <a:lnTo>
                    <a:pt x="4119452" y="0"/>
                  </a:lnTo>
                  <a:lnTo>
                    <a:pt x="4119452" y="579953"/>
                  </a:lnTo>
                  <a:lnTo>
                    <a:pt x="0" y="57995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C89116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119452" cy="608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5400000">
            <a:off x="5164199" y="-159027"/>
            <a:ext cx="7959602" cy="11238858"/>
          </a:xfrm>
          <a:custGeom>
            <a:avLst/>
            <a:gdLst/>
            <a:ahLst/>
            <a:cxnLst/>
            <a:rect l="l" t="t" r="r" b="b"/>
            <a:pathLst>
              <a:path w="7959602" h="11238858">
                <a:moveTo>
                  <a:pt x="0" y="0"/>
                </a:moveTo>
                <a:lnTo>
                  <a:pt x="7959602" y="0"/>
                </a:lnTo>
                <a:lnTo>
                  <a:pt x="7959602" y="11238858"/>
                </a:lnTo>
                <a:lnTo>
                  <a:pt x="0" y="112388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2794" t="-22261" r="-22276" b="-23004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959386" y="268189"/>
            <a:ext cx="16369229" cy="598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3999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3 BEDROOM ALL ENSUITE + DSQ (192 SQMS) - FROM KSH. 25.3M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281539" y="-573732"/>
            <a:ext cx="9724921" cy="11996544"/>
          </a:xfrm>
          <a:custGeom>
            <a:avLst/>
            <a:gdLst/>
            <a:ahLst/>
            <a:cxnLst/>
            <a:rect l="l" t="t" r="r" b="b"/>
            <a:pathLst>
              <a:path w="9724921" h="11996544">
                <a:moveTo>
                  <a:pt x="0" y="0"/>
                </a:moveTo>
                <a:lnTo>
                  <a:pt x="9724922" y="0"/>
                </a:lnTo>
                <a:lnTo>
                  <a:pt x="9724922" y="11996543"/>
                </a:lnTo>
                <a:lnTo>
                  <a:pt x="0" y="119965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1681" t="-49132" r="-37745" b="-5651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-1410959"/>
            <a:ext cx="18288000" cy="2574658"/>
            <a:chOff x="0" y="0"/>
            <a:chExt cx="4119452" cy="57995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119452" cy="579953"/>
            </a:xfrm>
            <a:custGeom>
              <a:avLst/>
              <a:gdLst/>
              <a:ahLst/>
              <a:cxnLst/>
              <a:rect l="l" t="t" r="r" b="b"/>
              <a:pathLst>
                <a:path w="4119452" h="579953">
                  <a:moveTo>
                    <a:pt x="0" y="0"/>
                  </a:moveTo>
                  <a:lnTo>
                    <a:pt x="4119452" y="0"/>
                  </a:lnTo>
                  <a:lnTo>
                    <a:pt x="4119452" y="579953"/>
                  </a:lnTo>
                  <a:lnTo>
                    <a:pt x="0" y="57995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C89116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4119452" cy="608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959386" y="268189"/>
            <a:ext cx="16369229" cy="597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3999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3 BEDROOM ALL ENSUITE + DSQ (210 SQMS) - FROM KSH. 27.6M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3516840" y="-981577"/>
            <a:ext cx="9361656" cy="13382211"/>
          </a:xfrm>
          <a:custGeom>
            <a:avLst/>
            <a:gdLst/>
            <a:ahLst/>
            <a:cxnLst/>
            <a:rect l="l" t="t" r="r" b="b"/>
            <a:pathLst>
              <a:path w="9361656" h="13382211">
                <a:moveTo>
                  <a:pt x="0" y="0"/>
                </a:moveTo>
                <a:lnTo>
                  <a:pt x="9361656" y="0"/>
                </a:lnTo>
                <a:lnTo>
                  <a:pt x="9361656" y="13382211"/>
                </a:lnTo>
                <a:lnTo>
                  <a:pt x="0" y="133822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822" t="-25873" r="-25597" b="-25873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-1410959"/>
            <a:ext cx="18288000" cy="2574658"/>
            <a:chOff x="0" y="0"/>
            <a:chExt cx="4119452" cy="57995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119452" cy="579953"/>
            </a:xfrm>
            <a:custGeom>
              <a:avLst/>
              <a:gdLst/>
              <a:ahLst/>
              <a:cxnLst/>
              <a:rect l="l" t="t" r="r" b="b"/>
              <a:pathLst>
                <a:path w="4119452" h="579953">
                  <a:moveTo>
                    <a:pt x="0" y="0"/>
                  </a:moveTo>
                  <a:lnTo>
                    <a:pt x="4119452" y="0"/>
                  </a:lnTo>
                  <a:lnTo>
                    <a:pt x="4119452" y="579953"/>
                  </a:lnTo>
                  <a:lnTo>
                    <a:pt x="0" y="57995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C89116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4119452" cy="608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959386" y="268189"/>
            <a:ext cx="16369229" cy="597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3999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3 BEDROOM ALL ENSUITE + DSQ (219 SQMS) - FROM KSH. 28.9M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1410959"/>
            <a:ext cx="18288000" cy="2574658"/>
            <a:chOff x="0" y="0"/>
            <a:chExt cx="4119452" cy="5799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19452" cy="579953"/>
            </a:xfrm>
            <a:custGeom>
              <a:avLst/>
              <a:gdLst/>
              <a:ahLst/>
              <a:cxnLst/>
              <a:rect l="l" t="t" r="r" b="b"/>
              <a:pathLst>
                <a:path w="4119452" h="579953">
                  <a:moveTo>
                    <a:pt x="0" y="0"/>
                  </a:moveTo>
                  <a:lnTo>
                    <a:pt x="4119452" y="0"/>
                  </a:lnTo>
                  <a:lnTo>
                    <a:pt x="4119452" y="579953"/>
                  </a:lnTo>
                  <a:lnTo>
                    <a:pt x="0" y="57995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C89116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119452" cy="608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959386" y="268189"/>
            <a:ext cx="16369229" cy="597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3999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4 BEDROOM ALL ENSUITE + DSQ (275 SQMS) - FROM KSH. 36.3M</a:t>
            </a:r>
          </a:p>
        </p:txBody>
      </p:sp>
      <p:sp>
        <p:nvSpPr>
          <p:cNvPr id="6" name="Freeform 6"/>
          <p:cNvSpPr/>
          <p:nvPr/>
        </p:nvSpPr>
        <p:spPr>
          <a:xfrm>
            <a:off x="4275871" y="1163699"/>
            <a:ext cx="9736257" cy="9189004"/>
          </a:xfrm>
          <a:custGeom>
            <a:avLst/>
            <a:gdLst/>
            <a:ahLst/>
            <a:cxnLst/>
            <a:rect l="l" t="t" r="r" b="b"/>
            <a:pathLst>
              <a:path w="9736257" h="9189004">
                <a:moveTo>
                  <a:pt x="0" y="0"/>
                </a:moveTo>
                <a:lnTo>
                  <a:pt x="9736258" y="0"/>
                </a:lnTo>
                <a:lnTo>
                  <a:pt x="9736258" y="9189003"/>
                </a:lnTo>
                <a:lnTo>
                  <a:pt x="0" y="91890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8369" t="-16590" r="-39347" b="-16590"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1410959"/>
            <a:ext cx="18288000" cy="2574658"/>
            <a:chOff x="0" y="0"/>
            <a:chExt cx="4119452" cy="5799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19452" cy="579953"/>
            </a:xfrm>
            <a:custGeom>
              <a:avLst/>
              <a:gdLst/>
              <a:ahLst/>
              <a:cxnLst/>
              <a:rect l="l" t="t" r="r" b="b"/>
              <a:pathLst>
                <a:path w="4119452" h="579953">
                  <a:moveTo>
                    <a:pt x="0" y="0"/>
                  </a:moveTo>
                  <a:lnTo>
                    <a:pt x="4119452" y="0"/>
                  </a:lnTo>
                  <a:lnTo>
                    <a:pt x="4119452" y="579953"/>
                  </a:lnTo>
                  <a:lnTo>
                    <a:pt x="0" y="57995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C89116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119452" cy="608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959386" y="268189"/>
            <a:ext cx="16369229" cy="597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3999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5 BEDROOM ALL ENSUITE + DSQ (365 SQMS) - FROM KSH. 45M</a:t>
            </a:r>
          </a:p>
        </p:txBody>
      </p:sp>
      <p:sp>
        <p:nvSpPr>
          <p:cNvPr id="6" name="Freeform 6"/>
          <p:cNvSpPr/>
          <p:nvPr/>
        </p:nvSpPr>
        <p:spPr>
          <a:xfrm>
            <a:off x="1620180" y="1173224"/>
            <a:ext cx="15047640" cy="8955843"/>
          </a:xfrm>
          <a:custGeom>
            <a:avLst/>
            <a:gdLst/>
            <a:ahLst/>
            <a:cxnLst/>
            <a:rect l="l" t="t" r="r" b="b"/>
            <a:pathLst>
              <a:path w="15047640" h="8955843">
                <a:moveTo>
                  <a:pt x="0" y="0"/>
                </a:moveTo>
                <a:lnTo>
                  <a:pt x="15047640" y="0"/>
                </a:lnTo>
                <a:lnTo>
                  <a:pt x="15047640" y="8955843"/>
                </a:lnTo>
                <a:lnTo>
                  <a:pt x="0" y="89558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5133" t="-14709" r="-15730" b="-16417"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1410959"/>
            <a:ext cx="18288000" cy="2574658"/>
            <a:chOff x="0" y="0"/>
            <a:chExt cx="4119452" cy="5799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19452" cy="579953"/>
            </a:xfrm>
            <a:custGeom>
              <a:avLst/>
              <a:gdLst/>
              <a:ahLst/>
              <a:cxnLst/>
              <a:rect l="l" t="t" r="r" b="b"/>
              <a:pathLst>
                <a:path w="4119452" h="579953">
                  <a:moveTo>
                    <a:pt x="0" y="0"/>
                  </a:moveTo>
                  <a:lnTo>
                    <a:pt x="4119452" y="0"/>
                  </a:lnTo>
                  <a:lnTo>
                    <a:pt x="4119452" y="579953"/>
                  </a:lnTo>
                  <a:lnTo>
                    <a:pt x="0" y="57995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C89116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119452" cy="608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959386" y="268189"/>
            <a:ext cx="16369229" cy="597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3999" b="1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5 BEDROOM ALL ENSUITE + DSQ (387 SQMS) - FROM KSH. 51M</a:t>
            </a:r>
          </a:p>
        </p:txBody>
      </p:sp>
      <p:sp>
        <p:nvSpPr>
          <p:cNvPr id="6" name="Freeform 6"/>
          <p:cNvSpPr/>
          <p:nvPr/>
        </p:nvSpPr>
        <p:spPr>
          <a:xfrm>
            <a:off x="1321228" y="1301059"/>
            <a:ext cx="15645544" cy="8985941"/>
          </a:xfrm>
          <a:custGeom>
            <a:avLst/>
            <a:gdLst/>
            <a:ahLst/>
            <a:cxnLst/>
            <a:rect l="l" t="t" r="r" b="b"/>
            <a:pathLst>
              <a:path w="15645544" h="8985941">
                <a:moveTo>
                  <a:pt x="0" y="0"/>
                </a:moveTo>
                <a:lnTo>
                  <a:pt x="15645544" y="0"/>
                </a:lnTo>
                <a:lnTo>
                  <a:pt x="15645544" y="8985941"/>
                </a:lnTo>
                <a:lnTo>
                  <a:pt x="0" y="89859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214" t="-15311" r="-12586" b="-15311"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1E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259300" y="0"/>
            <a:ext cx="1028700" cy="102870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77777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1028700"/>
            <a:ext cx="16230600" cy="8229600"/>
            <a:chOff x="0" y="0"/>
            <a:chExt cx="21640800" cy="10972800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2">
              <a:alphaModFix amt="26000"/>
            </a:blip>
            <a:srcRect t="16156" b="16156"/>
            <a:stretch>
              <a:fillRect/>
            </a:stretch>
          </p:blipFill>
          <p:spPr>
            <a:xfrm>
              <a:off x="0" y="0"/>
              <a:ext cx="21640800" cy="10972800"/>
            </a:xfrm>
            <a:prstGeom prst="rect">
              <a:avLst/>
            </a:prstGeom>
          </p:spPr>
        </p:pic>
      </p:grpSp>
      <p:sp>
        <p:nvSpPr>
          <p:cNvPr id="7" name="AutoShape 7"/>
          <p:cNvSpPr/>
          <p:nvPr/>
        </p:nvSpPr>
        <p:spPr>
          <a:xfrm>
            <a:off x="4666699" y="5653001"/>
            <a:ext cx="8954601" cy="0"/>
          </a:xfrm>
          <a:prstGeom prst="line">
            <a:avLst/>
          </a:prstGeom>
          <a:ln w="9525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TextBox 8"/>
          <p:cNvSpPr txBox="1"/>
          <p:nvPr/>
        </p:nvSpPr>
        <p:spPr>
          <a:xfrm>
            <a:off x="2694365" y="3073011"/>
            <a:ext cx="12899269" cy="2140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439"/>
              </a:lnSpc>
              <a:spcBef>
                <a:spcPct val="0"/>
              </a:spcBef>
            </a:pPr>
            <a:r>
              <a:rPr lang="en-US" sz="12456" b="1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THANK YOU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86508" y="6426103"/>
            <a:ext cx="7714984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  <a:spcBef>
                <a:spcPct val="0"/>
              </a:spcBef>
            </a:pPr>
            <a:r>
              <a:rPr lang="en-US" sz="15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Presentation by Samuel Njogu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837</TotalTime>
  <Words>324</Words>
  <Application>Microsoft Office PowerPoint</Application>
  <PresentationFormat>Custom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Montserrat Bold</vt:lpstr>
      <vt:lpstr>Alegreya Italics</vt:lpstr>
      <vt:lpstr>Times New Roman MT</vt:lpstr>
      <vt:lpstr>Times New Roman MT Italics</vt:lpstr>
      <vt:lpstr>Times New Roman MT Bold</vt:lpstr>
      <vt:lpstr>Inter Bold</vt:lpstr>
      <vt:lpstr>Calibri</vt:lpstr>
      <vt:lpstr>Open Sans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GAIA BROOKSIDE</dc:title>
  <cp:lastModifiedBy>Sam Njogu</cp:lastModifiedBy>
  <cp:revision>2</cp:revision>
  <dcterms:created xsi:type="dcterms:W3CDTF">2006-08-16T00:00:00Z</dcterms:created>
  <dcterms:modified xsi:type="dcterms:W3CDTF">2026-01-19T07:16:58Z</dcterms:modified>
  <dc:identifier>DAGnUW-ip4Q</dc:identifier>
</cp:coreProperties>
</file>